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Palanquin Dark"/>
      <p:regular r:id="rId36"/>
      <p:bold r:id="rId37"/>
    </p:embeddedFont>
    <p:embeddedFont>
      <p:font typeface="Poppins Black"/>
      <p:bold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VMtfYdy4tX8EfKeVAfQRNabc0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oppins-bold.fntdata"/><Relationship Id="rId10" Type="http://schemas.openxmlformats.org/officeDocument/2006/relationships/slide" Target="slides/slide6.xml"/><Relationship Id="rId32" Type="http://schemas.openxmlformats.org/officeDocument/2006/relationships/font" Target="fonts/Poppins-regular.fntdata"/><Relationship Id="rId13" Type="http://schemas.openxmlformats.org/officeDocument/2006/relationships/slide" Target="slides/slide9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-italic.fntdata"/><Relationship Id="rId15" Type="http://schemas.openxmlformats.org/officeDocument/2006/relationships/slide" Target="slides/slide11.xml"/><Relationship Id="rId37" Type="http://schemas.openxmlformats.org/officeDocument/2006/relationships/font" Target="fonts/PalanquinDark-bold.fntdata"/><Relationship Id="rId14" Type="http://schemas.openxmlformats.org/officeDocument/2006/relationships/slide" Target="slides/slide10.xml"/><Relationship Id="rId36" Type="http://schemas.openxmlformats.org/officeDocument/2006/relationships/font" Target="fonts/PalanquinDark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Black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Blac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e22003d7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e22003d7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8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8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8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Google Shape;65;p37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37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37"/>
          <p:cNvSpPr txBox="1"/>
          <p:nvPr>
            <p:ph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" name="Google Shape;68;p37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37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37"/>
          <p:cNvSpPr txBox="1"/>
          <p:nvPr>
            <p:ph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37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37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3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7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5" name="Google Shape;75;p37"/>
          <p:cNvSpPr/>
          <p:nvPr/>
        </p:nvSpPr>
        <p:spPr>
          <a:xfrm rot="-7205113">
            <a:off x="7466445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" name="Google Shape;78;p38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38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" name="Google Shape;80;p38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3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3" name="Google Shape;83;p38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8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5" name="Google Shape;85;p38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38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7" name="Google Shape;87;p38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39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1" name="Google Shape;91;p39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5" name="Google Shape;95;p40"/>
          <p:cNvSpPr/>
          <p:nvPr/>
        </p:nvSpPr>
        <p:spPr>
          <a:xfrm rot="-5923251">
            <a:off x="7241909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0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7" name="Google Shape;97;p40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40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9" name="Google Shape;99;p40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40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1" name="Google Shape;101;p40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40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3" name="Google Shape;103;p40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40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40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40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7" name="Google Shape;107;p40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40"/>
          <p:cNvSpPr/>
          <p:nvPr/>
        </p:nvSpPr>
        <p:spPr>
          <a:xfrm rot="-8371819">
            <a:off x="-1873977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2" name="Google Shape;112;p41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1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4" name="Google Shape;114;p41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41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6" name="Google Shape;116;p41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41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8" name="Google Shape;118;p41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41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0" name="Google Shape;120;p41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41"/>
          <p:cNvSpPr/>
          <p:nvPr/>
        </p:nvSpPr>
        <p:spPr>
          <a:xfrm rot="-8371819">
            <a:off x="7449273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2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5" name="Google Shape;125;p42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3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0" name="Google Shape;130;p43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4" name="Google Shape;134;p44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4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5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5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9" name="Google Shape;139;p45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5"/>
          <p:cNvSpPr/>
          <p:nvPr/>
        </p:nvSpPr>
        <p:spPr>
          <a:xfrm rot="8978585">
            <a:off x="-1778153" y="-1236582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4" name="Google Shape;144;p46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6"/>
          <p:cNvSpPr/>
          <p:nvPr/>
        </p:nvSpPr>
        <p:spPr>
          <a:xfrm flipH="1" rot="-8978585">
            <a:off x="6889116" y="-1236582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9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29"/>
          <p:cNvSpPr txBox="1"/>
          <p:nvPr>
            <p:ph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9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29"/>
          <p:cNvSpPr/>
          <p:nvPr/>
        </p:nvSpPr>
        <p:spPr>
          <a:xfrm rot="-9542052">
            <a:off x="7466404" y="-1156052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9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9"/>
          <p:cNvSpPr txBox="1"/>
          <p:nvPr>
            <p:ph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" name="Google Shape;25;p29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29"/>
          <p:cNvSpPr txBox="1"/>
          <p:nvPr>
            <p:ph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29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7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8" name="Google Shape;148;p47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pt-PT" sz="12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b="0" i="0" lang="pt-PT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pt-PT" sz="12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Flaticon</a:t>
            </a:r>
            <a:r>
              <a:rPr b="0" i="0" lang="pt-PT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pt-PT" sz="12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Freepik</a:t>
            </a:r>
            <a:r>
              <a:rPr b="0" i="0" lang="pt-PT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i="0" lang="pt-PT" sz="12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Stories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47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4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4" name="Google Shape;154;p48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8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2" name="Google Shape;32;p3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" name="Google Shape;35;p31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31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" name="Google Shape;37;p31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" name="Google Shape;38;p3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" name="Google Shape;40;p31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5" name="Google Shape;45;p3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/>
          <p:nvPr/>
        </p:nvSpPr>
        <p:spPr>
          <a:xfrm flipH="1" rot="-9843763">
            <a:off x="1210926" y="167957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4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/>
          <p:nvPr/>
        </p:nvSpPr>
        <p:spPr>
          <a:xfrm rot="1398703">
            <a:off x="1587119" y="641358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35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7" name="Google Shape;57;p3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3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2" name="Google Shape;62;p3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952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"/>
          <p:cNvGrpSpPr/>
          <p:nvPr/>
        </p:nvGrpSpPr>
        <p:grpSpPr>
          <a:xfrm>
            <a:off x="4066056" y="-147943"/>
            <a:ext cx="5011568" cy="4809644"/>
            <a:chOff x="3512638" y="-432878"/>
            <a:chExt cx="5312241" cy="5098202"/>
          </a:xfrm>
        </p:grpSpPr>
        <p:sp>
          <p:nvSpPr>
            <p:cNvPr id="165" name="Google Shape;165;p1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1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 txBox="1"/>
          <p:nvPr>
            <p:ph type="ctrTitle"/>
          </p:nvPr>
        </p:nvSpPr>
        <p:spPr>
          <a:xfrm>
            <a:off x="769075" y="1789425"/>
            <a:ext cx="38520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pt-PT"/>
              <a:t>Robot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pt-PT"/>
              <a:t>Operating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pt-PT"/>
              <a:t>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850" y="1431800"/>
            <a:ext cx="1943376" cy="11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24" y="2681925"/>
            <a:ext cx="3253924" cy="23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0"/>
          <p:cNvSpPr txBox="1"/>
          <p:nvPr/>
        </p:nvSpPr>
        <p:spPr>
          <a:xfrm>
            <a:off x="1535375" y="882850"/>
            <a:ext cx="442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10"/>
          <p:cNvSpPr txBox="1"/>
          <p:nvPr>
            <p:ph idx="4294967295" type="title"/>
          </p:nvPr>
        </p:nvSpPr>
        <p:spPr>
          <a:xfrm>
            <a:off x="766025" y="3799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Real Scenario Application</a:t>
            </a:r>
            <a:endParaRPr/>
          </a:p>
        </p:txBody>
      </p:sp>
      <p:cxnSp>
        <p:nvCxnSpPr>
          <p:cNvPr id="391" name="Google Shape;391;p10"/>
          <p:cNvCxnSpPr/>
          <p:nvPr/>
        </p:nvCxnSpPr>
        <p:spPr>
          <a:xfrm flipH="1">
            <a:off x="2326150" y="1796375"/>
            <a:ext cx="3661800" cy="1497000"/>
          </a:xfrm>
          <a:prstGeom prst="curvedConnector3">
            <a:avLst>
              <a:gd fmla="val 9140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10"/>
          <p:cNvCxnSpPr/>
          <p:nvPr/>
        </p:nvCxnSpPr>
        <p:spPr>
          <a:xfrm flipH="1" rot="10800000">
            <a:off x="3546700" y="2249225"/>
            <a:ext cx="3086100" cy="1727400"/>
          </a:xfrm>
          <a:prstGeom prst="curvedConnector3">
            <a:avLst>
              <a:gd fmla="val 96269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10"/>
          <p:cNvSpPr txBox="1"/>
          <p:nvPr/>
        </p:nvSpPr>
        <p:spPr>
          <a:xfrm>
            <a:off x="2448950" y="1427438"/>
            <a:ext cx="151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height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5987950" y="3469925"/>
            <a:ext cx="1943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0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Occupied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Commands</a:t>
            </a:r>
            <a:endParaRPr/>
          </a:p>
        </p:txBody>
      </p:sp>
      <p:sp>
        <p:nvSpPr>
          <p:cNvPr id="400" name="Google Shape;400;p11"/>
          <p:cNvSpPr txBox="1"/>
          <p:nvPr/>
        </p:nvSpPr>
        <p:spPr>
          <a:xfrm>
            <a:off x="925388" y="197297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 a node: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11"/>
          <p:cNvSpPr txBox="1"/>
          <p:nvPr/>
        </p:nvSpPr>
        <p:spPr>
          <a:xfrm>
            <a:off x="925388" y="300767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node list: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11"/>
          <p:cNvSpPr txBox="1"/>
          <p:nvPr/>
        </p:nvSpPr>
        <p:spPr>
          <a:xfrm>
            <a:off x="925388" y="4002800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node info: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979613" y="2434675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run &lt;package_name&gt; &lt;executable_name&gt;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979613" y="34298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node list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979613" y="4477625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node info &lt;node_name&gt;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11"/>
          <p:cNvSpPr txBox="1"/>
          <p:nvPr/>
        </p:nvSpPr>
        <p:spPr>
          <a:xfrm>
            <a:off x="952500" y="1050600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 ROS2: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952500" y="143425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source /opt/ros/humble/setup.bash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Commands</a:t>
            </a:r>
            <a:endParaRPr/>
          </a:p>
        </p:txBody>
      </p:sp>
      <p:sp>
        <p:nvSpPr>
          <p:cNvPr id="413" name="Google Shape;413;p12"/>
          <p:cNvSpPr txBox="1"/>
          <p:nvPr/>
        </p:nvSpPr>
        <p:spPr>
          <a:xfrm>
            <a:off x="898200" y="100022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topic list: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898200" y="192047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Subscribe topic: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12"/>
          <p:cNvSpPr txBox="1"/>
          <p:nvPr/>
        </p:nvSpPr>
        <p:spPr>
          <a:xfrm>
            <a:off x="952425" y="2826713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Publish on topic: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12"/>
          <p:cNvSpPr/>
          <p:nvPr/>
        </p:nvSpPr>
        <p:spPr>
          <a:xfrm>
            <a:off x="952425" y="142235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topic list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12"/>
          <p:cNvSpPr/>
          <p:nvPr/>
        </p:nvSpPr>
        <p:spPr>
          <a:xfrm>
            <a:off x="952425" y="23426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topic echo &lt;topic_name&gt;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12"/>
          <p:cNvSpPr/>
          <p:nvPr/>
        </p:nvSpPr>
        <p:spPr>
          <a:xfrm>
            <a:off x="952425" y="320325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topic pub &lt;topic_name&gt; &lt;msg_type&gt; '&lt;args&gt;'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952425" y="3675663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node info: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952425" y="40639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topic info &lt;topic_name&gt;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Commands</a:t>
            </a:r>
            <a:endParaRPr/>
          </a:p>
        </p:txBody>
      </p:sp>
      <p:sp>
        <p:nvSpPr>
          <p:cNvPr id="426" name="Google Shape;426;p13"/>
          <p:cNvSpPr txBox="1"/>
          <p:nvPr/>
        </p:nvSpPr>
        <p:spPr>
          <a:xfrm>
            <a:off x="898200" y="100022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service list: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13"/>
          <p:cNvSpPr txBox="1"/>
          <p:nvPr/>
        </p:nvSpPr>
        <p:spPr>
          <a:xfrm>
            <a:off x="925300" y="222927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Call service: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13"/>
          <p:cNvSpPr txBox="1"/>
          <p:nvPr/>
        </p:nvSpPr>
        <p:spPr>
          <a:xfrm>
            <a:off x="952425" y="3494613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 type info: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13"/>
          <p:cNvSpPr/>
          <p:nvPr/>
        </p:nvSpPr>
        <p:spPr>
          <a:xfrm>
            <a:off x="952425" y="142235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service list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979525" y="26514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service call &lt;service_name&gt; &lt;service_type&gt; &lt;arguments&gt;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952425" y="387115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service type &lt;service_name&gt;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e22003d77_0_23"/>
          <p:cNvSpPr txBox="1"/>
          <p:nvPr>
            <p:ph type="title"/>
          </p:nvPr>
        </p:nvSpPr>
        <p:spPr>
          <a:xfrm>
            <a:off x="1902225" y="101971"/>
            <a:ext cx="3261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Turtlesim</a:t>
            </a:r>
            <a:endParaRPr/>
          </a:p>
        </p:txBody>
      </p:sp>
      <p:sp>
        <p:nvSpPr>
          <p:cNvPr id="437" name="Google Shape;437;g2ce22003d77_0_23"/>
          <p:cNvSpPr txBox="1"/>
          <p:nvPr/>
        </p:nvSpPr>
        <p:spPr>
          <a:xfrm>
            <a:off x="944825" y="866375"/>
            <a:ext cx="57270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use turtlesim: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 two terminals;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 ROS2 in both of them using: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 source /opt/ros/humble/setup.bash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 the turtlesim node in one terminal: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b="1"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 ros2 run turtlesim turtlesim_node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run the teleop node in the other terminal: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 ros2 run turtlesim turtle_teleop_key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pt-PT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Now play with the previous commands to see the nodes, topics and services running!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4"/>
          <p:cNvSpPr/>
          <p:nvPr/>
        </p:nvSpPr>
        <p:spPr>
          <a:xfrm>
            <a:off x="4047050" y="2246000"/>
            <a:ext cx="4274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 txBox="1"/>
          <p:nvPr>
            <p:ph type="title"/>
          </p:nvPr>
        </p:nvSpPr>
        <p:spPr>
          <a:xfrm flipH="1">
            <a:off x="4101925" y="1164250"/>
            <a:ext cx="47061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pt-PT" sz="4400"/>
              <a:t>How do I 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pt-PT" sz="4400"/>
              <a:t>make a node?</a:t>
            </a:r>
            <a:endParaRPr sz="4400"/>
          </a:p>
        </p:txBody>
      </p:sp>
      <p:grpSp>
        <p:nvGrpSpPr>
          <p:cNvPr id="444" name="Google Shape;444;p14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445" name="Google Shape;445;p14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/>
          <p:nvPr/>
        </p:nvSpPr>
        <p:spPr>
          <a:xfrm>
            <a:off x="743025" y="735475"/>
            <a:ext cx="790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5"/>
          <p:cNvSpPr txBox="1"/>
          <p:nvPr>
            <p:ph idx="6" type="title"/>
          </p:nvPr>
        </p:nvSpPr>
        <p:spPr>
          <a:xfrm>
            <a:off x="743025" y="395275"/>
            <a:ext cx="8238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Install Colcon and create workspace</a:t>
            </a: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957825" y="14454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sudo apt install python3-colcon-common-extensions</a:t>
            </a:r>
            <a:endParaRPr b="0" i="0" sz="9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957825" y="2411175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mkdir -p ~/workspace/src</a:t>
            </a:r>
            <a:endParaRPr b="0" i="0" sz="9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Google Shape;482;p15"/>
          <p:cNvSpPr txBox="1"/>
          <p:nvPr/>
        </p:nvSpPr>
        <p:spPr>
          <a:xfrm>
            <a:off x="957825" y="1015588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Install colcon: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15"/>
          <p:cNvSpPr txBox="1"/>
          <p:nvPr/>
        </p:nvSpPr>
        <p:spPr>
          <a:xfrm>
            <a:off x="957825" y="1989075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workspace: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957825" y="3376950"/>
            <a:ext cx="7471500" cy="530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cd workspace</a:t>
            </a:r>
            <a:b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colcon build</a:t>
            </a:r>
            <a:endParaRPr b="0" i="0" sz="9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15"/>
          <p:cNvSpPr txBox="1"/>
          <p:nvPr/>
        </p:nvSpPr>
        <p:spPr>
          <a:xfrm>
            <a:off x="957825" y="2954850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Build ROS2 workspace: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15"/>
          <p:cNvSpPr txBox="1"/>
          <p:nvPr/>
        </p:nvSpPr>
        <p:spPr>
          <a:xfrm>
            <a:off x="957825" y="3945613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 ROS2 workspace: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957825" y="4406300"/>
            <a:ext cx="7471500" cy="412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source install/setup.bash</a:t>
            </a:r>
            <a:endParaRPr b="0" i="0" sz="900" u="none" cap="none" strike="noStrike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"/>
          <p:cNvSpPr/>
          <p:nvPr/>
        </p:nvSpPr>
        <p:spPr>
          <a:xfrm>
            <a:off x="743025" y="735475"/>
            <a:ext cx="790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6"/>
          <p:cNvSpPr txBox="1"/>
          <p:nvPr>
            <p:ph idx="6" type="title"/>
          </p:nvPr>
        </p:nvSpPr>
        <p:spPr>
          <a:xfrm>
            <a:off x="743025" y="395275"/>
            <a:ext cx="8238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Create Package</a:t>
            </a:r>
            <a:endParaRPr/>
          </a:p>
        </p:txBody>
      </p:sp>
      <p:sp>
        <p:nvSpPr>
          <p:cNvPr id="494" name="Google Shape;494;p16"/>
          <p:cNvSpPr txBox="1"/>
          <p:nvPr/>
        </p:nvSpPr>
        <p:spPr>
          <a:xfrm>
            <a:off x="957825" y="1115388"/>
            <a:ext cx="5727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package: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16"/>
          <p:cNvSpPr/>
          <p:nvPr/>
        </p:nvSpPr>
        <p:spPr>
          <a:xfrm>
            <a:off x="957825" y="1537500"/>
            <a:ext cx="7471500" cy="51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cd src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ros2 pkg create --build-type ament_cmake --license Apache-2.0 package</a:t>
            </a:r>
            <a:endParaRPr b="0"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16"/>
          <p:cNvSpPr txBox="1"/>
          <p:nvPr/>
        </p:nvSpPr>
        <p:spPr>
          <a:xfrm>
            <a:off x="1036375" y="2241650"/>
            <a:ext cx="73929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workspace/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│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├── build/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├── install/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├── log/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└── src/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└── package/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          		│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	</a:t>
            </a: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├── CMakeList.txt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	├── package.xml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	├── LICENSE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	├── include/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	└── src/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Publisher</a:t>
            </a:r>
            <a:endParaRPr/>
          </a:p>
        </p:txBody>
      </p:sp>
      <p:grpSp>
        <p:nvGrpSpPr>
          <p:cNvPr id="502" name="Google Shape;502;p17"/>
          <p:cNvGrpSpPr/>
          <p:nvPr/>
        </p:nvGrpSpPr>
        <p:grpSpPr>
          <a:xfrm>
            <a:off x="1220628" y="1105375"/>
            <a:ext cx="1957610" cy="1857717"/>
            <a:chOff x="836775" y="1665875"/>
            <a:chExt cx="2510400" cy="2395200"/>
          </a:xfrm>
        </p:grpSpPr>
        <p:sp>
          <p:nvSpPr>
            <p:cNvPr id="503" name="Google Shape;503;p17"/>
            <p:cNvSpPr/>
            <p:nvPr/>
          </p:nvSpPr>
          <p:spPr>
            <a:xfrm>
              <a:off x="836775" y="1665875"/>
              <a:ext cx="2510400" cy="23952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4" name="Google Shape;504;p17"/>
            <p:cNvSpPr txBox="1"/>
            <p:nvPr/>
          </p:nvSpPr>
          <p:spPr>
            <a:xfrm>
              <a:off x="1438430" y="2526128"/>
              <a:ext cx="13071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pt-PT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NODE</a:t>
              </a:r>
              <a:endParaRPr b="1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05" name="Google Shape;505;p17"/>
          <p:cNvGrpSpPr/>
          <p:nvPr/>
        </p:nvGrpSpPr>
        <p:grpSpPr>
          <a:xfrm>
            <a:off x="1021038" y="4075825"/>
            <a:ext cx="2356800" cy="859800"/>
            <a:chOff x="3024763" y="2563475"/>
            <a:chExt cx="2356800" cy="859800"/>
          </a:xfrm>
        </p:grpSpPr>
        <p:sp>
          <p:nvSpPr>
            <p:cNvPr id="506" name="Google Shape;506;p17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7" name="Google Shape;507;p17"/>
            <p:cNvSpPr txBox="1"/>
            <p:nvPr/>
          </p:nvSpPr>
          <p:spPr>
            <a:xfrm>
              <a:off x="3681175" y="2731775"/>
              <a:ext cx="1074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pt-PT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TOPIC</a:t>
              </a:r>
              <a:endParaRPr b="1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08" name="Google Shape;508;p17"/>
          <p:cNvCxnSpPr>
            <a:stCxn id="503" idx="4"/>
            <a:endCxn id="506" idx="0"/>
          </p:cNvCxnSpPr>
          <p:nvPr/>
        </p:nvCxnSpPr>
        <p:spPr>
          <a:xfrm>
            <a:off x="2199433" y="2963092"/>
            <a:ext cx="0" cy="111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17"/>
          <p:cNvSpPr/>
          <p:nvPr/>
        </p:nvSpPr>
        <p:spPr>
          <a:xfrm>
            <a:off x="1677438" y="3185900"/>
            <a:ext cx="1044000" cy="3684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String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0" name="Google Shape;5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200" y="1479575"/>
            <a:ext cx="5494425" cy="34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25" y="1033950"/>
            <a:ext cx="5436375" cy="39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8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Publisher / C++</a:t>
            </a:r>
            <a:endParaRPr/>
          </a:p>
        </p:txBody>
      </p:sp>
      <p:sp>
        <p:nvSpPr>
          <p:cNvPr id="517" name="Google Shape;517;p18"/>
          <p:cNvSpPr/>
          <p:nvPr/>
        </p:nvSpPr>
        <p:spPr>
          <a:xfrm>
            <a:off x="6087775" y="1059400"/>
            <a:ext cx="2656200" cy="61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Include ROS2 and the message you want to work with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8" name="Google Shape;518;p18"/>
          <p:cNvCxnSpPr>
            <a:stCxn id="517" idx="1"/>
          </p:cNvCxnSpPr>
          <p:nvPr/>
        </p:nvCxnSpPr>
        <p:spPr>
          <a:xfrm flipH="1">
            <a:off x="2725375" y="1365700"/>
            <a:ext cx="3362400" cy="1926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9" name="Google Shape;519;p18"/>
          <p:cNvSpPr/>
          <p:nvPr/>
        </p:nvSpPr>
        <p:spPr>
          <a:xfrm>
            <a:off x="5480150" y="1802925"/>
            <a:ext cx="24576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Initializes and setup up ROS2 client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0" name="Google Shape;520;p18"/>
          <p:cNvCxnSpPr>
            <a:stCxn id="519" idx="1"/>
          </p:cNvCxnSpPr>
          <p:nvPr/>
        </p:nvCxnSpPr>
        <p:spPr>
          <a:xfrm flipH="1">
            <a:off x="2494850" y="2064525"/>
            <a:ext cx="2985300" cy="1848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1" name="Google Shape;521;p18"/>
          <p:cNvSpPr/>
          <p:nvPr/>
        </p:nvSpPr>
        <p:spPr>
          <a:xfrm>
            <a:off x="6087775" y="2457050"/>
            <a:ext cx="24576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 a message variable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2" name="Google Shape;522;p18"/>
          <p:cNvCxnSpPr>
            <a:stCxn id="521" idx="1"/>
          </p:cNvCxnSpPr>
          <p:nvPr/>
        </p:nvCxnSpPr>
        <p:spPr>
          <a:xfrm flipH="1">
            <a:off x="3232075" y="2637200"/>
            <a:ext cx="2855700" cy="1341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18"/>
          <p:cNvSpPr/>
          <p:nvPr/>
        </p:nvSpPr>
        <p:spPr>
          <a:xfrm>
            <a:off x="6616325" y="2916500"/>
            <a:ext cx="24576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 the node variable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4" name="Google Shape;524;p18"/>
          <p:cNvCxnSpPr>
            <a:stCxn id="523" idx="1"/>
          </p:cNvCxnSpPr>
          <p:nvPr/>
        </p:nvCxnSpPr>
        <p:spPr>
          <a:xfrm rot="10800000">
            <a:off x="4245425" y="3039950"/>
            <a:ext cx="2370900" cy="567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5" name="Google Shape;525;p18"/>
          <p:cNvSpPr/>
          <p:nvPr/>
        </p:nvSpPr>
        <p:spPr>
          <a:xfrm>
            <a:off x="6346500" y="3375950"/>
            <a:ext cx="24576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 the publisher variable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6" name="Google Shape;526;p18"/>
          <p:cNvCxnSpPr>
            <a:stCxn id="525" idx="1"/>
          </p:cNvCxnSpPr>
          <p:nvPr/>
        </p:nvCxnSpPr>
        <p:spPr>
          <a:xfrm rot="10800000">
            <a:off x="5634900" y="3416300"/>
            <a:ext cx="711600" cy="1398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7" name="Google Shape;527;p18"/>
          <p:cNvSpPr/>
          <p:nvPr/>
        </p:nvSpPr>
        <p:spPr>
          <a:xfrm>
            <a:off x="6488350" y="3988950"/>
            <a:ext cx="23709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Publish message on topic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8" name="Google Shape;528;p18"/>
          <p:cNvCxnSpPr>
            <a:stCxn id="527" idx="1"/>
          </p:cNvCxnSpPr>
          <p:nvPr/>
        </p:nvCxnSpPr>
        <p:spPr>
          <a:xfrm rot="10800000">
            <a:off x="2863450" y="4061100"/>
            <a:ext cx="3624900" cy="1080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9" name="Google Shape;529;p18"/>
          <p:cNvSpPr/>
          <p:nvPr/>
        </p:nvSpPr>
        <p:spPr>
          <a:xfrm>
            <a:off x="5989375" y="4408300"/>
            <a:ext cx="23709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Shutdown ROS2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0" name="Google Shape;530;p18"/>
          <p:cNvCxnSpPr>
            <a:stCxn id="529" idx="1"/>
          </p:cNvCxnSpPr>
          <p:nvPr/>
        </p:nvCxnSpPr>
        <p:spPr>
          <a:xfrm flipH="1">
            <a:off x="2141875" y="4588450"/>
            <a:ext cx="3847500" cy="1098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 txBox="1"/>
          <p:nvPr>
            <p:ph idx="4" type="subTitle"/>
          </p:nvPr>
        </p:nvSpPr>
        <p:spPr>
          <a:xfrm>
            <a:off x="1759875" y="3346949"/>
            <a:ext cx="2682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Node, Topics, Service, Action</a:t>
            </a:r>
            <a:endParaRPr/>
          </a:p>
        </p:txBody>
      </p:sp>
      <p:sp>
        <p:nvSpPr>
          <p:cNvPr id="229" name="Google Shape;229;p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Table of Contents</a:t>
            </a:r>
            <a:endParaRPr/>
          </a:p>
        </p:txBody>
      </p:sp>
      <p:sp>
        <p:nvSpPr>
          <p:cNvPr id="230" name="Google Shape;230;p2"/>
          <p:cNvSpPr txBox="1"/>
          <p:nvPr>
            <p:ph idx="1" type="subTitle"/>
          </p:nvPr>
        </p:nvSpPr>
        <p:spPr>
          <a:xfrm>
            <a:off x="1759875" y="2134050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PT"/>
              <a:t>What is ROS?</a:t>
            </a:r>
            <a:endParaRPr/>
          </a:p>
        </p:txBody>
      </p:sp>
      <p:sp>
        <p:nvSpPr>
          <p:cNvPr id="231" name="Google Shape;231;p2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1</a:t>
            </a:r>
            <a:endParaRPr/>
          </a:p>
        </p:txBody>
      </p:sp>
      <p:sp>
        <p:nvSpPr>
          <p:cNvPr id="232" name="Google Shape;232;p2"/>
          <p:cNvSpPr txBox="1"/>
          <p:nvPr>
            <p:ph idx="7" type="title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3</a:t>
            </a:r>
            <a:endParaRPr/>
          </a:p>
        </p:txBody>
      </p:sp>
      <p:sp>
        <p:nvSpPr>
          <p:cNvPr id="233" name="Google Shape;233;p2"/>
          <p:cNvSpPr txBox="1"/>
          <p:nvPr>
            <p:ph idx="8" type="subTitle"/>
          </p:nvPr>
        </p:nvSpPr>
        <p:spPr>
          <a:xfrm>
            <a:off x="5742673" y="2134050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TurtleSim, RQT</a:t>
            </a:r>
            <a:endParaRPr/>
          </a:p>
        </p:txBody>
      </p:sp>
      <p:sp>
        <p:nvSpPr>
          <p:cNvPr id="234" name="Google Shape;234;p2"/>
          <p:cNvSpPr txBox="1"/>
          <p:nvPr>
            <p:ph idx="13" type="title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4</a:t>
            </a:r>
            <a:endParaRPr/>
          </a:p>
        </p:txBody>
      </p:sp>
      <p:sp>
        <p:nvSpPr>
          <p:cNvPr id="235" name="Google Shape;235;p2"/>
          <p:cNvSpPr txBox="1"/>
          <p:nvPr>
            <p:ph idx="14" type="subTitle"/>
          </p:nvPr>
        </p:nvSpPr>
        <p:spPr>
          <a:xfrm>
            <a:off x="5742673" y="3513601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Challenges</a:t>
            </a:r>
            <a:endParaRPr/>
          </a:p>
        </p:txBody>
      </p:sp>
      <p:sp>
        <p:nvSpPr>
          <p:cNvPr id="236" name="Google Shape;236;p2"/>
          <p:cNvSpPr txBox="1"/>
          <p:nvPr>
            <p:ph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Subscriber </a:t>
            </a:r>
            <a:endParaRPr/>
          </a:p>
        </p:txBody>
      </p:sp>
      <p:grpSp>
        <p:nvGrpSpPr>
          <p:cNvPr id="536" name="Google Shape;536;p19"/>
          <p:cNvGrpSpPr/>
          <p:nvPr/>
        </p:nvGrpSpPr>
        <p:grpSpPr>
          <a:xfrm>
            <a:off x="1220628" y="1105375"/>
            <a:ext cx="1957610" cy="1857717"/>
            <a:chOff x="836775" y="1665875"/>
            <a:chExt cx="2510400" cy="2395200"/>
          </a:xfrm>
        </p:grpSpPr>
        <p:sp>
          <p:nvSpPr>
            <p:cNvPr id="537" name="Google Shape;537;p19"/>
            <p:cNvSpPr/>
            <p:nvPr/>
          </p:nvSpPr>
          <p:spPr>
            <a:xfrm>
              <a:off x="836775" y="1665875"/>
              <a:ext cx="2510400" cy="23952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8" name="Google Shape;538;p19"/>
            <p:cNvSpPr txBox="1"/>
            <p:nvPr/>
          </p:nvSpPr>
          <p:spPr>
            <a:xfrm>
              <a:off x="1438430" y="2526128"/>
              <a:ext cx="13071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pt-PT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NODE</a:t>
              </a:r>
              <a:endParaRPr b="1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39" name="Google Shape;539;p19"/>
          <p:cNvGrpSpPr/>
          <p:nvPr/>
        </p:nvGrpSpPr>
        <p:grpSpPr>
          <a:xfrm>
            <a:off x="1021038" y="4075825"/>
            <a:ext cx="2356800" cy="859800"/>
            <a:chOff x="3024763" y="2563475"/>
            <a:chExt cx="2356800" cy="859800"/>
          </a:xfrm>
        </p:grpSpPr>
        <p:sp>
          <p:nvSpPr>
            <p:cNvPr id="540" name="Google Shape;540;p19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1" name="Google Shape;541;p19"/>
            <p:cNvSpPr txBox="1"/>
            <p:nvPr/>
          </p:nvSpPr>
          <p:spPr>
            <a:xfrm>
              <a:off x="3681175" y="2731775"/>
              <a:ext cx="1074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pt-PT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TOPIC</a:t>
              </a:r>
              <a:endParaRPr b="1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42" name="Google Shape;542;p19"/>
          <p:cNvCxnSpPr>
            <a:stCxn id="540" idx="0"/>
            <a:endCxn id="537" idx="4"/>
          </p:cNvCxnSpPr>
          <p:nvPr/>
        </p:nvCxnSpPr>
        <p:spPr>
          <a:xfrm rot="10800000">
            <a:off x="2199438" y="2963125"/>
            <a:ext cx="0" cy="1112700"/>
          </a:xfrm>
          <a:prstGeom prst="straightConnector1">
            <a:avLst/>
          </a:prstGeom>
          <a:noFill/>
          <a:ln cap="flat" cmpd="sng" w="38100">
            <a:solidFill>
              <a:srgbClr val="26323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3" name="Google Shape;543;p19"/>
          <p:cNvSpPr/>
          <p:nvPr/>
        </p:nvSpPr>
        <p:spPr>
          <a:xfrm>
            <a:off x="1677425" y="3377825"/>
            <a:ext cx="1044000" cy="3684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Int32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4" name="Google Shape;5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425" y="1398275"/>
            <a:ext cx="5472226" cy="35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00" y="1430436"/>
            <a:ext cx="5913176" cy="333242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0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Subscriber / C++</a:t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>
            <a:off x="5957250" y="1095263"/>
            <a:ext cx="2656200" cy="61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Include ROS2 and the message you want to work with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2" name="Google Shape;552;p20"/>
          <p:cNvCxnSpPr>
            <a:stCxn id="551" idx="1"/>
          </p:cNvCxnSpPr>
          <p:nvPr/>
        </p:nvCxnSpPr>
        <p:spPr>
          <a:xfrm flipH="1">
            <a:off x="2188050" y="1401563"/>
            <a:ext cx="3769200" cy="4152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20"/>
          <p:cNvSpPr/>
          <p:nvPr/>
        </p:nvSpPr>
        <p:spPr>
          <a:xfrm>
            <a:off x="6056550" y="2384813"/>
            <a:ext cx="24576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Initializes and setup up ROS2 client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4" name="Google Shape;554;p20"/>
          <p:cNvCxnSpPr>
            <a:stCxn id="553" idx="1"/>
          </p:cNvCxnSpPr>
          <p:nvPr/>
        </p:nvCxnSpPr>
        <p:spPr>
          <a:xfrm flipH="1">
            <a:off x="2118750" y="2646413"/>
            <a:ext cx="3937800" cy="1632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20"/>
          <p:cNvSpPr/>
          <p:nvPr/>
        </p:nvSpPr>
        <p:spPr>
          <a:xfrm>
            <a:off x="6155850" y="2986363"/>
            <a:ext cx="24576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 the node variable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6" name="Google Shape;556;p20"/>
          <p:cNvCxnSpPr>
            <a:stCxn id="555" idx="1"/>
          </p:cNvCxnSpPr>
          <p:nvPr/>
        </p:nvCxnSpPr>
        <p:spPr>
          <a:xfrm flipH="1">
            <a:off x="3792450" y="3166513"/>
            <a:ext cx="2363400" cy="1116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7" name="Google Shape;557;p20"/>
          <p:cNvSpPr/>
          <p:nvPr/>
        </p:nvSpPr>
        <p:spPr>
          <a:xfrm>
            <a:off x="6394950" y="3521825"/>
            <a:ext cx="26562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 the subscriber variable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8" name="Google Shape;558;p20"/>
          <p:cNvCxnSpPr>
            <a:stCxn id="557" idx="1"/>
          </p:cNvCxnSpPr>
          <p:nvPr/>
        </p:nvCxnSpPr>
        <p:spPr>
          <a:xfrm rot="10800000">
            <a:off x="5581050" y="3584975"/>
            <a:ext cx="813900" cy="1170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9" name="Google Shape;559;p20"/>
          <p:cNvSpPr/>
          <p:nvPr/>
        </p:nvSpPr>
        <p:spPr>
          <a:xfrm>
            <a:off x="6488350" y="3988950"/>
            <a:ext cx="23709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Runs the callback function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0" name="Google Shape;560;p20"/>
          <p:cNvCxnSpPr>
            <a:stCxn id="559" idx="1"/>
          </p:cNvCxnSpPr>
          <p:nvPr/>
        </p:nvCxnSpPr>
        <p:spPr>
          <a:xfrm rot="10800000">
            <a:off x="2234050" y="3999600"/>
            <a:ext cx="4254300" cy="1695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1" name="Google Shape;561;p20"/>
          <p:cNvSpPr/>
          <p:nvPr/>
        </p:nvSpPr>
        <p:spPr>
          <a:xfrm>
            <a:off x="5989375" y="4408300"/>
            <a:ext cx="2370900" cy="36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Shutdown ROS2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2" name="Google Shape;562;p20"/>
          <p:cNvCxnSpPr>
            <a:stCxn id="561" idx="1"/>
          </p:cNvCxnSpPr>
          <p:nvPr/>
        </p:nvCxnSpPr>
        <p:spPr>
          <a:xfrm rot="10800000">
            <a:off x="1757875" y="4475650"/>
            <a:ext cx="4231500" cy="1128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p20"/>
          <p:cNvSpPr/>
          <p:nvPr/>
        </p:nvSpPr>
        <p:spPr>
          <a:xfrm>
            <a:off x="6445000" y="1802938"/>
            <a:ext cx="24576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PT" sz="1200" u="none" cap="none" strike="noStrike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Creates the callback function</a:t>
            </a:r>
            <a:endParaRPr b="0" i="0" sz="1200" u="none" cap="none" strike="noStrike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4" name="Google Shape;564;p20"/>
          <p:cNvCxnSpPr/>
          <p:nvPr/>
        </p:nvCxnSpPr>
        <p:spPr>
          <a:xfrm flipH="1">
            <a:off x="3876975" y="2080425"/>
            <a:ext cx="2571600" cy="84600"/>
          </a:xfrm>
          <a:prstGeom prst="straightConnector1">
            <a:avLst/>
          </a:prstGeom>
          <a:noFill/>
          <a:ln cap="flat" cmpd="sng" w="19050">
            <a:solidFill>
              <a:srgbClr val="34B95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package.xml</a:t>
            </a:r>
            <a:endParaRPr/>
          </a:p>
        </p:txBody>
      </p:sp>
      <p:pic>
        <p:nvPicPr>
          <p:cNvPr id="570" name="Google Shape;5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63" y="1236300"/>
            <a:ext cx="8558875" cy="3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1"/>
          <p:cNvSpPr/>
          <p:nvPr/>
        </p:nvSpPr>
        <p:spPr>
          <a:xfrm>
            <a:off x="644850" y="2963275"/>
            <a:ext cx="2287800" cy="47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"/>
          <p:cNvSpPr/>
          <p:nvPr/>
        </p:nvSpPr>
        <p:spPr>
          <a:xfrm>
            <a:off x="4821325" y="1766350"/>
            <a:ext cx="4221300" cy="22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2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CMakeLists.txt</a:t>
            </a:r>
            <a:endParaRPr/>
          </a:p>
        </p:txBody>
      </p:sp>
      <p:pic>
        <p:nvPicPr>
          <p:cNvPr id="578" name="Google Shape;5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30" y="1137250"/>
            <a:ext cx="3747107" cy="38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2"/>
          <p:cNvSpPr/>
          <p:nvPr/>
        </p:nvSpPr>
        <p:spPr>
          <a:xfrm>
            <a:off x="1059375" y="2257000"/>
            <a:ext cx="2679300" cy="142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22"/>
          <p:cNvSpPr txBox="1"/>
          <p:nvPr/>
        </p:nvSpPr>
        <p:spPr>
          <a:xfrm>
            <a:off x="4876875" y="1821900"/>
            <a:ext cx="41658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find_package(rclcpp REQUIRED)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find_package(std_msgs REQUIRED)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add_executable(data_publisher src/dataPublisher.cpp)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ament_target_dependencies(data_publisher rclcpp std_msgs)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add_executable(data_subscriber src/dataSubscriber.cpp)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ament_target_dependencies(data_subscriber rclcpp std_msgs)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1" name="Google Shape;581;p22"/>
          <p:cNvCxnSpPr/>
          <p:nvPr/>
        </p:nvCxnSpPr>
        <p:spPr>
          <a:xfrm flipH="1" rot="10800000">
            <a:off x="3440475" y="1777525"/>
            <a:ext cx="1669800" cy="477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22"/>
          <p:cNvCxnSpPr/>
          <p:nvPr/>
        </p:nvCxnSpPr>
        <p:spPr>
          <a:xfrm>
            <a:off x="3472325" y="3688950"/>
            <a:ext cx="1669200" cy="33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/>
          <p:nvPr/>
        </p:nvSpPr>
        <p:spPr>
          <a:xfrm>
            <a:off x="2473275" y="2435550"/>
            <a:ext cx="4274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3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3"/>
          <p:cNvSpPr txBox="1"/>
          <p:nvPr>
            <p:ph type="title"/>
          </p:nvPr>
        </p:nvSpPr>
        <p:spPr>
          <a:xfrm>
            <a:off x="2575750" y="1979950"/>
            <a:ext cx="424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/>
              <a:t>Challenges</a:t>
            </a:r>
            <a:endParaRPr/>
          </a:p>
        </p:txBody>
      </p:sp>
      <p:grpSp>
        <p:nvGrpSpPr>
          <p:cNvPr id="590" name="Google Shape;590;p23"/>
          <p:cNvGrpSpPr/>
          <p:nvPr/>
        </p:nvGrpSpPr>
        <p:grpSpPr>
          <a:xfrm flipH="1">
            <a:off x="1007488" y="540211"/>
            <a:ext cx="1889267" cy="4008759"/>
            <a:chOff x="2319665" y="540000"/>
            <a:chExt cx="1892295" cy="4015184"/>
          </a:xfrm>
        </p:grpSpPr>
        <p:sp>
          <p:nvSpPr>
            <p:cNvPr id="591" name="Google Shape;591;p23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p23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604" name="Google Shape;604;p23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3245813" y="761307"/>
                <a:ext cx="160895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6" name="Google Shape;606;p23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23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638" name="Google Shape;638;p23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4701966" y="1448475"/>
              <a:ext cx="240868" cy="259460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/>
          <p:nvPr>
            <p:ph idx="1" type="body"/>
          </p:nvPr>
        </p:nvSpPr>
        <p:spPr>
          <a:xfrm>
            <a:off x="681625" y="1111700"/>
            <a:ext cx="39474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Complete the code in the node “</a:t>
            </a:r>
            <a:r>
              <a:rPr b="1" lang="pt-PT"/>
              <a:t>publisher_PI</a:t>
            </a:r>
            <a:r>
              <a:rPr lang="pt-PT"/>
              <a:t>” that publishes the </a:t>
            </a:r>
            <a:r>
              <a:rPr b="1" lang="pt-PT"/>
              <a:t>Int32: “31416”</a:t>
            </a:r>
            <a:r>
              <a:rPr lang="pt-PT"/>
              <a:t> in the topic “</a:t>
            </a:r>
            <a:r>
              <a:rPr b="1" lang="pt-PT"/>
              <a:t>topic/pub</a:t>
            </a:r>
            <a:r>
              <a:rPr lang="pt-PT"/>
              <a:t>”;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Add the executables in the </a:t>
            </a:r>
            <a:r>
              <a:rPr b="1" lang="pt-PT"/>
              <a:t>CMakeList.txt</a:t>
            </a:r>
            <a:r>
              <a:rPr lang="pt-PT"/>
              <a:t> file;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Compile the workspace using: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colcon build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 the workspace directory;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Now source the workspace in two different terminals using: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source install/setup.bash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Finally run the publisher and the subscriber using these commands in two different terminals: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ros2 run package sub_pi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ros2 run package pub_pi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Check if the subscriber node is printing the correct value!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02" name="Google Shape;702;p2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pt-PT"/>
              <a:t>Activity - Publisher</a:t>
            </a:r>
            <a:endParaRPr/>
          </a:p>
        </p:txBody>
      </p:sp>
      <p:grpSp>
        <p:nvGrpSpPr>
          <p:cNvPr id="703" name="Google Shape;703;p24"/>
          <p:cNvGrpSpPr/>
          <p:nvPr/>
        </p:nvGrpSpPr>
        <p:grpSpPr>
          <a:xfrm>
            <a:off x="6740325" y="336332"/>
            <a:ext cx="1441472" cy="1367899"/>
            <a:chOff x="836775" y="1665875"/>
            <a:chExt cx="2510400" cy="2395200"/>
          </a:xfrm>
        </p:grpSpPr>
        <p:sp>
          <p:nvSpPr>
            <p:cNvPr id="704" name="Google Shape;704;p24"/>
            <p:cNvSpPr/>
            <p:nvPr/>
          </p:nvSpPr>
          <p:spPr>
            <a:xfrm>
              <a:off x="836775" y="1665875"/>
              <a:ext cx="2510400" cy="23952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5" name="Google Shape;705;p24"/>
            <p:cNvSpPr txBox="1"/>
            <p:nvPr/>
          </p:nvSpPr>
          <p:spPr>
            <a:xfrm>
              <a:off x="836775" y="2499561"/>
              <a:ext cx="25104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pt-PT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publisher_PI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6" name="Google Shape;706;p24"/>
          <p:cNvGrpSpPr/>
          <p:nvPr/>
        </p:nvGrpSpPr>
        <p:grpSpPr>
          <a:xfrm>
            <a:off x="6521543" y="2642860"/>
            <a:ext cx="2009643" cy="733151"/>
            <a:chOff x="3024763" y="2563475"/>
            <a:chExt cx="2356800" cy="859800"/>
          </a:xfrm>
        </p:grpSpPr>
        <p:sp>
          <p:nvSpPr>
            <p:cNvPr id="707" name="Google Shape;707;p24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8" name="Google Shape;708;p24"/>
            <p:cNvSpPr txBox="1"/>
            <p:nvPr/>
          </p:nvSpPr>
          <p:spPr>
            <a:xfrm>
              <a:off x="3285750" y="2731775"/>
              <a:ext cx="187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topic/pub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9" name="Google Shape;709;p24"/>
          <p:cNvGrpSpPr/>
          <p:nvPr/>
        </p:nvGrpSpPr>
        <p:grpSpPr>
          <a:xfrm>
            <a:off x="4521675" y="3615357"/>
            <a:ext cx="1566016" cy="1367899"/>
            <a:chOff x="691617" y="1665875"/>
            <a:chExt cx="2727300" cy="2395200"/>
          </a:xfrm>
        </p:grpSpPr>
        <p:sp>
          <p:nvSpPr>
            <p:cNvPr id="710" name="Google Shape;710;p24"/>
            <p:cNvSpPr/>
            <p:nvPr/>
          </p:nvSpPr>
          <p:spPr>
            <a:xfrm>
              <a:off x="836775" y="1665875"/>
              <a:ext cx="2510400" cy="23952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1" name="Google Shape;711;p24"/>
            <p:cNvSpPr txBox="1"/>
            <p:nvPr/>
          </p:nvSpPr>
          <p:spPr>
            <a:xfrm>
              <a:off x="691617" y="2499561"/>
              <a:ext cx="27273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subscriber_PI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712" name="Google Shape;712;p24"/>
          <p:cNvCxnSpPr>
            <a:stCxn id="704" idx="4"/>
            <a:endCxn id="707" idx="3"/>
          </p:cNvCxnSpPr>
          <p:nvPr/>
        </p:nvCxnSpPr>
        <p:spPr>
          <a:xfrm flipH="1" rot="-5400000">
            <a:off x="7343461" y="1821831"/>
            <a:ext cx="1305300" cy="1070100"/>
          </a:xfrm>
          <a:prstGeom prst="curvedConnector4">
            <a:avLst>
              <a:gd fmla="val 35955" name="adj1"/>
              <a:gd fmla="val 122255" name="adj2"/>
            </a:avLst>
          </a:prstGeom>
          <a:noFill/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24"/>
          <p:cNvCxnSpPr>
            <a:stCxn id="707" idx="1"/>
            <a:endCxn id="710" idx="0"/>
          </p:cNvCxnSpPr>
          <p:nvPr/>
        </p:nvCxnSpPr>
        <p:spPr>
          <a:xfrm flipH="1">
            <a:off x="5325743" y="3009436"/>
            <a:ext cx="1195800" cy="606000"/>
          </a:xfrm>
          <a:prstGeom prst="curvedConnector2">
            <a:avLst/>
          </a:prstGeom>
          <a:noFill/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4" name="Google Shape;714;p24"/>
          <p:cNvSpPr/>
          <p:nvPr/>
        </p:nvSpPr>
        <p:spPr>
          <a:xfrm>
            <a:off x="7680750" y="2030433"/>
            <a:ext cx="810900" cy="2862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PT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Int32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5"/>
          <p:cNvSpPr txBox="1"/>
          <p:nvPr>
            <p:ph idx="1" type="body"/>
          </p:nvPr>
        </p:nvSpPr>
        <p:spPr>
          <a:xfrm>
            <a:off x="681625" y="1065150"/>
            <a:ext cx="39474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Complete the code of the “</a:t>
            </a:r>
            <a:r>
              <a:rPr b="1" lang="pt-PT"/>
              <a:t>subscriber_string</a:t>
            </a:r>
            <a:r>
              <a:rPr lang="pt-PT"/>
              <a:t>”</a:t>
            </a:r>
            <a:r>
              <a:rPr b="1" lang="pt-PT"/>
              <a:t> </a:t>
            </a:r>
            <a:r>
              <a:rPr lang="pt-PT"/>
              <a:t>node</a:t>
            </a:r>
            <a:r>
              <a:rPr lang="pt-PT"/>
              <a:t>, and make it print the </a:t>
            </a:r>
            <a:r>
              <a:rPr b="1" lang="pt-PT"/>
              <a:t>String data</a:t>
            </a:r>
            <a:r>
              <a:rPr lang="pt-PT"/>
              <a:t> he is receiving from the “</a:t>
            </a:r>
            <a:r>
              <a:rPr b="1" lang="pt-PT"/>
              <a:t>topic/subs</a:t>
            </a:r>
            <a:r>
              <a:rPr lang="pt-PT"/>
              <a:t>” topic;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Add the executable to the </a:t>
            </a:r>
            <a:r>
              <a:rPr b="1" lang="pt-PT"/>
              <a:t>CMakeList.txt</a:t>
            </a:r>
            <a:r>
              <a:rPr lang="pt-PT"/>
              <a:t>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Build the workspace in the workspace directory using: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</a:t>
            </a:r>
            <a:r>
              <a:rPr b="1" lang="pt-PT"/>
              <a:t>colcon build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Source the workspace in two </a:t>
            </a:r>
            <a:r>
              <a:rPr lang="pt-PT"/>
              <a:t>different</a:t>
            </a:r>
            <a:r>
              <a:rPr lang="pt-PT"/>
              <a:t> terminals using: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source install/setup.bash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Run the nodes using these commands in the two terminals: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ros2 run package pub_string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ros2 run package sub_string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Now the node you created should be printing “You subscribed correctly”, try to run this command in a new terminal and see what happens: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$ ros2 topic pub /topic/set std_msgs/msg/String "data: new_string"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20" name="Google Shape;720;p2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2.	Activity - Subscriber</a:t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>
            <a:off x="4897875" y="1234532"/>
            <a:ext cx="1441472" cy="1367899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22" name="Google Shape;722;p25"/>
          <p:cNvGrpSpPr/>
          <p:nvPr/>
        </p:nvGrpSpPr>
        <p:grpSpPr>
          <a:xfrm>
            <a:off x="6766305" y="2402110"/>
            <a:ext cx="2009643" cy="733151"/>
            <a:chOff x="3024763" y="2563475"/>
            <a:chExt cx="2356800" cy="859800"/>
          </a:xfrm>
        </p:grpSpPr>
        <p:sp>
          <p:nvSpPr>
            <p:cNvPr id="723" name="Google Shape;723;p25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4" name="Google Shape;724;p25"/>
            <p:cNvSpPr txBox="1"/>
            <p:nvPr/>
          </p:nvSpPr>
          <p:spPr>
            <a:xfrm>
              <a:off x="3285750" y="2731775"/>
              <a:ext cx="187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topic/subs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5" name="Google Shape;725;p25"/>
          <p:cNvSpPr/>
          <p:nvPr/>
        </p:nvSpPr>
        <p:spPr>
          <a:xfrm>
            <a:off x="4897875" y="3569657"/>
            <a:ext cx="1441500" cy="1368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25"/>
          <p:cNvSpPr txBox="1"/>
          <p:nvPr/>
        </p:nvSpPr>
        <p:spPr>
          <a:xfrm>
            <a:off x="4939137" y="3930400"/>
            <a:ext cx="13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PT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subcriber_string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25"/>
          <p:cNvSpPr txBox="1"/>
          <p:nvPr/>
        </p:nvSpPr>
        <p:spPr>
          <a:xfrm>
            <a:off x="4979763" y="1595225"/>
            <a:ext cx="127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PT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publisher_string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28" name="Google Shape;728;p25"/>
          <p:cNvGrpSpPr/>
          <p:nvPr/>
        </p:nvGrpSpPr>
        <p:grpSpPr>
          <a:xfrm>
            <a:off x="6926380" y="813735"/>
            <a:ext cx="2009643" cy="733151"/>
            <a:chOff x="3024763" y="2563475"/>
            <a:chExt cx="2356800" cy="859800"/>
          </a:xfrm>
        </p:grpSpPr>
        <p:sp>
          <p:nvSpPr>
            <p:cNvPr id="729" name="Google Shape;729;p25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0" name="Google Shape;730;p25"/>
            <p:cNvSpPr txBox="1"/>
            <p:nvPr/>
          </p:nvSpPr>
          <p:spPr>
            <a:xfrm>
              <a:off x="3285750" y="2731775"/>
              <a:ext cx="187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topic/set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731" name="Google Shape;731;p25"/>
          <p:cNvCxnSpPr>
            <a:stCxn id="729" idx="1"/>
            <a:endCxn id="721" idx="7"/>
          </p:cNvCxnSpPr>
          <p:nvPr/>
        </p:nvCxnSpPr>
        <p:spPr>
          <a:xfrm flipH="1">
            <a:off x="6128380" y="1180311"/>
            <a:ext cx="798000" cy="2544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2" name="Google Shape;732;p25"/>
          <p:cNvCxnSpPr>
            <a:stCxn id="721" idx="6"/>
            <a:endCxn id="723" idx="0"/>
          </p:cNvCxnSpPr>
          <p:nvPr/>
        </p:nvCxnSpPr>
        <p:spPr>
          <a:xfrm>
            <a:off x="6339347" y="1918482"/>
            <a:ext cx="1431900" cy="4836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3" name="Google Shape;733;p25"/>
          <p:cNvCxnSpPr>
            <a:stCxn id="723" idx="2"/>
            <a:endCxn id="725" idx="6"/>
          </p:cNvCxnSpPr>
          <p:nvPr/>
        </p:nvCxnSpPr>
        <p:spPr>
          <a:xfrm rot="5400000">
            <a:off x="6495977" y="2978512"/>
            <a:ext cx="1118400" cy="14319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4" name="Google Shape;734;p25"/>
          <p:cNvSpPr/>
          <p:nvPr/>
        </p:nvSpPr>
        <p:spPr>
          <a:xfrm>
            <a:off x="6608200" y="1831383"/>
            <a:ext cx="810900" cy="2862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PT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String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25"/>
          <p:cNvSpPr txBox="1"/>
          <p:nvPr/>
        </p:nvSpPr>
        <p:spPr>
          <a:xfrm>
            <a:off x="6856300" y="4204450"/>
            <a:ext cx="2149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don’t forget to source ros everytime you open a new terminal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6" name="Google Shape;736;p25"/>
          <p:cNvCxnSpPr>
            <a:endCxn id="735" idx="2"/>
          </p:cNvCxnSpPr>
          <p:nvPr/>
        </p:nvCxnSpPr>
        <p:spPr>
          <a:xfrm>
            <a:off x="3685000" y="4467850"/>
            <a:ext cx="4246200" cy="469800"/>
          </a:xfrm>
          <a:prstGeom prst="curvedConnector4">
            <a:avLst>
              <a:gd fmla="val 26755" name="adj1"/>
              <a:gd fmla="val 134014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"/>
          <p:cNvSpPr txBox="1"/>
          <p:nvPr>
            <p:ph idx="1" type="body"/>
          </p:nvPr>
        </p:nvSpPr>
        <p:spPr>
          <a:xfrm>
            <a:off x="681625" y="1200025"/>
            <a:ext cx="39474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Write a node that subscribes the Int32 topic “sensor_topic”;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Convert the message to a String;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Publish the string you created in the topic “printer_topic”.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To see if everything is working just run your node and “printer_node” and “sensor_node”.</a:t>
            </a:r>
            <a:endParaRPr/>
          </a:p>
        </p:txBody>
      </p:sp>
      <p:sp>
        <p:nvSpPr>
          <p:cNvPr id="742" name="Google Shape;742;p2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3.	Activity - Pub/Subs</a:t>
            </a:r>
            <a:endParaRPr/>
          </a:p>
        </p:txBody>
      </p:sp>
      <p:sp>
        <p:nvSpPr>
          <p:cNvPr id="743" name="Google Shape;743;p26"/>
          <p:cNvSpPr/>
          <p:nvPr/>
        </p:nvSpPr>
        <p:spPr>
          <a:xfrm>
            <a:off x="6847800" y="597332"/>
            <a:ext cx="1441500" cy="1368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44" name="Google Shape;744;p26"/>
          <p:cNvGrpSpPr/>
          <p:nvPr/>
        </p:nvGrpSpPr>
        <p:grpSpPr>
          <a:xfrm>
            <a:off x="6847805" y="3283284"/>
            <a:ext cx="2009643" cy="733151"/>
            <a:chOff x="3024763" y="2563475"/>
            <a:chExt cx="2356800" cy="859800"/>
          </a:xfrm>
        </p:grpSpPr>
        <p:sp>
          <p:nvSpPr>
            <p:cNvPr id="745" name="Google Shape;745;p26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6" name="Google Shape;746;p26"/>
            <p:cNvSpPr txBox="1"/>
            <p:nvPr/>
          </p:nvSpPr>
          <p:spPr>
            <a:xfrm>
              <a:off x="3285750" y="2731775"/>
              <a:ext cx="187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sensor_topic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47" name="Google Shape;747;p26"/>
          <p:cNvSpPr/>
          <p:nvPr/>
        </p:nvSpPr>
        <p:spPr>
          <a:xfrm>
            <a:off x="4884425" y="1473782"/>
            <a:ext cx="1441500" cy="1368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26"/>
          <p:cNvSpPr txBox="1"/>
          <p:nvPr/>
        </p:nvSpPr>
        <p:spPr>
          <a:xfrm>
            <a:off x="5229870" y="1834535"/>
            <a:ext cx="75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PT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PT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NODE</a:t>
            </a:r>
            <a:endParaRPr b="1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9" name="Google Shape;749;p26"/>
          <p:cNvSpPr txBox="1"/>
          <p:nvPr/>
        </p:nvSpPr>
        <p:spPr>
          <a:xfrm>
            <a:off x="6882903" y="1088875"/>
            <a:ext cx="137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PT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sensor_node</a:t>
            </a:r>
            <a:endParaRPr b="1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0" name="Google Shape;750;p26"/>
          <p:cNvCxnSpPr>
            <a:stCxn id="743" idx="4"/>
            <a:endCxn id="745" idx="0"/>
          </p:cNvCxnSpPr>
          <p:nvPr/>
        </p:nvCxnSpPr>
        <p:spPr>
          <a:xfrm flipH="1" rot="-5400000">
            <a:off x="7051650" y="2482232"/>
            <a:ext cx="1317900" cy="2841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1" name="Google Shape;751;p26"/>
          <p:cNvCxnSpPr>
            <a:stCxn id="745" idx="2"/>
            <a:endCxn id="747" idx="5"/>
          </p:cNvCxnSpPr>
          <p:nvPr/>
        </p:nvCxnSpPr>
        <p:spPr>
          <a:xfrm flipH="1" rot="5400000">
            <a:off x="6296227" y="2460035"/>
            <a:ext cx="1374900" cy="1737900"/>
          </a:xfrm>
          <a:prstGeom prst="curvedConnector3">
            <a:avLst>
              <a:gd fmla="val -17319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2" name="Google Shape;752;p26"/>
          <p:cNvSpPr/>
          <p:nvPr/>
        </p:nvSpPr>
        <p:spPr>
          <a:xfrm>
            <a:off x="7204350" y="2366870"/>
            <a:ext cx="810900" cy="2862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PT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Int32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26"/>
          <p:cNvSpPr/>
          <p:nvPr/>
        </p:nvSpPr>
        <p:spPr>
          <a:xfrm>
            <a:off x="812650" y="3321482"/>
            <a:ext cx="1441500" cy="1368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p26"/>
          <p:cNvSpPr txBox="1"/>
          <p:nvPr/>
        </p:nvSpPr>
        <p:spPr>
          <a:xfrm>
            <a:off x="847753" y="3813025"/>
            <a:ext cx="137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PT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printer_node</a:t>
            </a:r>
            <a:endParaRPr b="1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55" name="Google Shape;755;p26"/>
          <p:cNvGrpSpPr/>
          <p:nvPr/>
        </p:nvGrpSpPr>
        <p:grpSpPr>
          <a:xfrm>
            <a:off x="3410105" y="3487234"/>
            <a:ext cx="2009643" cy="733151"/>
            <a:chOff x="3024763" y="2563475"/>
            <a:chExt cx="2356800" cy="859800"/>
          </a:xfrm>
        </p:grpSpPr>
        <p:sp>
          <p:nvSpPr>
            <p:cNvPr id="756" name="Google Shape;756;p26"/>
            <p:cNvSpPr/>
            <p:nvPr/>
          </p:nvSpPr>
          <p:spPr>
            <a:xfrm>
              <a:off x="3024763" y="2563475"/>
              <a:ext cx="2356800" cy="8598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7" name="Google Shape;757;p26"/>
            <p:cNvSpPr txBox="1"/>
            <p:nvPr/>
          </p:nvSpPr>
          <p:spPr>
            <a:xfrm>
              <a:off x="3285750" y="2731775"/>
              <a:ext cx="187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PT" sz="15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printer_topic</a:t>
              </a:r>
              <a:endParaRPr b="1" i="0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758" name="Google Shape;758;p26"/>
          <p:cNvCxnSpPr>
            <a:stCxn id="747" idx="2"/>
            <a:endCxn id="756" idx="0"/>
          </p:cNvCxnSpPr>
          <p:nvPr/>
        </p:nvCxnSpPr>
        <p:spPr>
          <a:xfrm flipH="1">
            <a:off x="4414925" y="2157782"/>
            <a:ext cx="469500" cy="1329600"/>
          </a:xfrm>
          <a:prstGeom prst="curved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9" name="Google Shape;759;p26"/>
          <p:cNvSpPr/>
          <p:nvPr/>
        </p:nvSpPr>
        <p:spPr>
          <a:xfrm>
            <a:off x="4073525" y="2596045"/>
            <a:ext cx="810900" cy="2862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PT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String</a:t>
            </a:r>
            <a:endParaRPr b="1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0" name="Google Shape;760;p26"/>
          <p:cNvCxnSpPr>
            <a:stCxn id="756" idx="2"/>
            <a:endCxn id="754" idx="3"/>
          </p:cNvCxnSpPr>
          <p:nvPr/>
        </p:nvCxnSpPr>
        <p:spPr>
          <a:xfrm flipH="1" rot="5400000">
            <a:off x="3209527" y="3014985"/>
            <a:ext cx="214800" cy="2196000"/>
          </a:xfrm>
          <a:prstGeom prst="curvedConnector4">
            <a:avLst>
              <a:gd fmla="val -110859" name="adj1"/>
              <a:gd fmla="val 72876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"/>
          <p:cNvSpPr txBox="1"/>
          <p:nvPr>
            <p:ph type="title"/>
          </p:nvPr>
        </p:nvSpPr>
        <p:spPr>
          <a:xfrm>
            <a:off x="1378200" y="1642910"/>
            <a:ext cx="38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/>
              <a:t>What is ROS?</a:t>
            </a:r>
            <a:endParaRPr sz="4000"/>
          </a:p>
        </p:txBody>
      </p:sp>
      <p:grpSp>
        <p:nvGrpSpPr>
          <p:cNvPr id="243" name="Google Shape;243;p3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44" name="Google Shape;244;p3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3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46" name="Google Shape;246;p3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"/>
          <p:cNvSpPr txBox="1"/>
          <p:nvPr>
            <p:ph type="title"/>
          </p:nvPr>
        </p:nvSpPr>
        <p:spPr>
          <a:xfrm>
            <a:off x="720000" y="37225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2800"/>
              <a:t>Node, Topics, Service, Action</a:t>
            </a:r>
            <a:endParaRPr sz="4200"/>
          </a:p>
        </p:txBody>
      </p:sp>
      <p:sp>
        <p:nvSpPr>
          <p:cNvPr id="279" name="Google Shape;279;p4"/>
          <p:cNvSpPr txBox="1"/>
          <p:nvPr>
            <p:ph idx="1" type="subTitle"/>
          </p:nvPr>
        </p:nvSpPr>
        <p:spPr>
          <a:xfrm>
            <a:off x="628906" y="2803350"/>
            <a:ext cx="1087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Node</a:t>
            </a:r>
            <a:endParaRPr/>
          </a:p>
        </p:txBody>
      </p:sp>
      <p:sp>
        <p:nvSpPr>
          <p:cNvPr id="280" name="Google Shape;280;p4"/>
          <p:cNvSpPr txBox="1"/>
          <p:nvPr>
            <p:ph idx="2" type="subTitle"/>
          </p:nvPr>
        </p:nvSpPr>
        <p:spPr>
          <a:xfrm>
            <a:off x="181601" y="3137925"/>
            <a:ext cx="2241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Piece of code responsible for executing a specific task</a:t>
            </a:r>
            <a:endParaRPr/>
          </a:p>
        </p:txBody>
      </p:sp>
      <p:sp>
        <p:nvSpPr>
          <p:cNvPr id="281" name="Google Shape;281;p4"/>
          <p:cNvSpPr txBox="1"/>
          <p:nvPr>
            <p:ph idx="3" type="subTitle"/>
          </p:nvPr>
        </p:nvSpPr>
        <p:spPr>
          <a:xfrm>
            <a:off x="2905974" y="2778175"/>
            <a:ext cx="1143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Topic</a:t>
            </a:r>
            <a:endParaRPr/>
          </a:p>
        </p:txBody>
      </p:sp>
      <p:sp>
        <p:nvSpPr>
          <p:cNvPr id="282" name="Google Shape;282;p4"/>
          <p:cNvSpPr txBox="1"/>
          <p:nvPr>
            <p:ph idx="4" type="subTitle"/>
          </p:nvPr>
        </p:nvSpPr>
        <p:spPr>
          <a:xfrm>
            <a:off x="2569675" y="3137925"/>
            <a:ext cx="1816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Communication medium between nodes</a:t>
            </a:r>
            <a:endParaRPr/>
          </a:p>
        </p:txBody>
      </p:sp>
      <p:sp>
        <p:nvSpPr>
          <p:cNvPr id="283" name="Google Shape;283;p4"/>
          <p:cNvSpPr/>
          <p:nvPr/>
        </p:nvSpPr>
        <p:spPr>
          <a:xfrm>
            <a:off x="742188" y="1804083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2990713" y="1804083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4"/>
          <p:cNvGrpSpPr/>
          <p:nvPr/>
        </p:nvGrpSpPr>
        <p:grpSpPr>
          <a:xfrm>
            <a:off x="3195988" y="2009043"/>
            <a:ext cx="563572" cy="564180"/>
            <a:chOff x="6086331" y="2905337"/>
            <a:chExt cx="364441" cy="364834"/>
          </a:xfrm>
        </p:grpSpPr>
        <p:sp>
          <p:nvSpPr>
            <p:cNvPr id="286" name="Google Shape;286;p4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4"/>
          <p:cNvGrpSpPr/>
          <p:nvPr/>
        </p:nvGrpSpPr>
        <p:grpSpPr>
          <a:xfrm>
            <a:off x="922576" y="2083380"/>
            <a:ext cx="613313" cy="415524"/>
            <a:chOff x="4653996" y="2520108"/>
            <a:chExt cx="396607" cy="268704"/>
          </a:xfrm>
        </p:grpSpPr>
        <p:sp>
          <p:nvSpPr>
            <p:cNvPr id="293" name="Google Shape;293;p4"/>
            <p:cNvSpPr/>
            <p:nvPr/>
          </p:nvSpPr>
          <p:spPr>
            <a:xfrm>
              <a:off x="4670643" y="2520108"/>
              <a:ext cx="363707" cy="250930"/>
            </a:xfrm>
            <a:custGeom>
              <a:rect b="b" l="l" r="r" t="t"/>
              <a:pathLst>
                <a:path extrusionOk="0" h="9572" w="13874">
                  <a:moveTo>
                    <a:pt x="1314" y="1"/>
                  </a:moveTo>
                  <a:cubicBezTo>
                    <a:pt x="592" y="1"/>
                    <a:pt x="1" y="593"/>
                    <a:pt x="1" y="1314"/>
                  </a:cubicBezTo>
                  <a:lnTo>
                    <a:pt x="1" y="9326"/>
                  </a:lnTo>
                  <a:lnTo>
                    <a:pt x="1" y="9355"/>
                  </a:lnTo>
                  <a:cubicBezTo>
                    <a:pt x="1" y="9470"/>
                    <a:pt x="102" y="9571"/>
                    <a:pt x="217" y="9571"/>
                  </a:cubicBezTo>
                  <a:lnTo>
                    <a:pt x="13642" y="9571"/>
                  </a:lnTo>
                  <a:cubicBezTo>
                    <a:pt x="13772" y="9571"/>
                    <a:pt x="13859" y="9470"/>
                    <a:pt x="13873" y="9355"/>
                  </a:cubicBezTo>
                  <a:lnTo>
                    <a:pt x="13873" y="9326"/>
                  </a:lnTo>
                  <a:lnTo>
                    <a:pt x="13873" y="1329"/>
                  </a:lnTo>
                  <a:cubicBezTo>
                    <a:pt x="13873" y="593"/>
                    <a:pt x="13281" y="1"/>
                    <a:pt x="12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694865" y="2544724"/>
              <a:ext cx="314108" cy="226681"/>
            </a:xfrm>
            <a:custGeom>
              <a:rect b="b" l="l" r="r" t="t"/>
              <a:pathLst>
                <a:path extrusionOk="0" h="8647" w="11982">
                  <a:moveTo>
                    <a:pt x="390" y="0"/>
                  </a:moveTo>
                  <a:cubicBezTo>
                    <a:pt x="188" y="0"/>
                    <a:pt x="15" y="173"/>
                    <a:pt x="15" y="390"/>
                  </a:cubicBezTo>
                  <a:lnTo>
                    <a:pt x="15" y="8387"/>
                  </a:lnTo>
                  <a:cubicBezTo>
                    <a:pt x="0" y="8416"/>
                    <a:pt x="0" y="8430"/>
                    <a:pt x="15" y="8459"/>
                  </a:cubicBezTo>
                  <a:cubicBezTo>
                    <a:pt x="29" y="8560"/>
                    <a:pt x="116" y="8647"/>
                    <a:pt x="231" y="8647"/>
                  </a:cubicBezTo>
                  <a:lnTo>
                    <a:pt x="11765" y="8647"/>
                  </a:lnTo>
                  <a:cubicBezTo>
                    <a:pt x="11866" y="8647"/>
                    <a:pt x="11967" y="8560"/>
                    <a:pt x="11982" y="8459"/>
                  </a:cubicBezTo>
                  <a:cubicBezTo>
                    <a:pt x="11982" y="8430"/>
                    <a:pt x="11982" y="8416"/>
                    <a:pt x="11982" y="8387"/>
                  </a:cubicBezTo>
                  <a:lnTo>
                    <a:pt x="11982" y="390"/>
                  </a:lnTo>
                  <a:cubicBezTo>
                    <a:pt x="11982" y="188"/>
                    <a:pt x="11823" y="14"/>
                    <a:pt x="11621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775476" y="2618493"/>
              <a:ext cx="69260" cy="30409"/>
            </a:xfrm>
            <a:custGeom>
              <a:rect b="b" l="l" r="r" t="t"/>
              <a:pathLst>
                <a:path extrusionOk="0" h="1160" w="2642">
                  <a:moveTo>
                    <a:pt x="996" y="1"/>
                  </a:moveTo>
                  <a:cubicBezTo>
                    <a:pt x="938" y="1"/>
                    <a:pt x="881" y="15"/>
                    <a:pt x="837" y="59"/>
                  </a:cubicBezTo>
                  <a:lnTo>
                    <a:pt x="145" y="780"/>
                  </a:lnTo>
                  <a:cubicBezTo>
                    <a:pt x="0" y="925"/>
                    <a:pt x="101" y="1156"/>
                    <a:pt x="303" y="1156"/>
                  </a:cubicBezTo>
                  <a:cubicBezTo>
                    <a:pt x="314" y="1158"/>
                    <a:pt x="324" y="1160"/>
                    <a:pt x="334" y="1160"/>
                  </a:cubicBezTo>
                  <a:cubicBezTo>
                    <a:pt x="381" y="1160"/>
                    <a:pt x="426" y="1134"/>
                    <a:pt x="462" y="1098"/>
                  </a:cubicBezTo>
                  <a:lnTo>
                    <a:pt x="1097" y="434"/>
                  </a:lnTo>
                  <a:lnTo>
                    <a:pt x="2339" y="448"/>
                  </a:lnTo>
                  <a:cubicBezTo>
                    <a:pt x="2642" y="448"/>
                    <a:pt x="2642" y="1"/>
                    <a:pt x="2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775476" y="2643476"/>
              <a:ext cx="69260" cy="30672"/>
            </a:xfrm>
            <a:custGeom>
              <a:rect b="b" l="l" r="r" t="t"/>
              <a:pathLst>
                <a:path extrusionOk="0" h="1170" w="2642">
                  <a:moveTo>
                    <a:pt x="996" y="1"/>
                  </a:moveTo>
                  <a:cubicBezTo>
                    <a:pt x="938" y="1"/>
                    <a:pt x="881" y="30"/>
                    <a:pt x="837" y="73"/>
                  </a:cubicBezTo>
                  <a:lnTo>
                    <a:pt x="145" y="795"/>
                  </a:lnTo>
                  <a:cubicBezTo>
                    <a:pt x="0" y="939"/>
                    <a:pt x="101" y="1170"/>
                    <a:pt x="303" y="1170"/>
                  </a:cubicBezTo>
                  <a:cubicBezTo>
                    <a:pt x="361" y="1170"/>
                    <a:pt x="419" y="1141"/>
                    <a:pt x="448" y="1098"/>
                  </a:cubicBezTo>
                  <a:lnTo>
                    <a:pt x="1083" y="448"/>
                  </a:lnTo>
                  <a:lnTo>
                    <a:pt x="2339" y="463"/>
                  </a:lnTo>
                  <a:cubicBezTo>
                    <a:pt x="2642" y="463"/>
                    <a:pt x="2642" y="15"/>
                    <a:pt x="2339" y="15"/>
                  </a:cubicBezTo>
                  <a:lnTo>
                    <a:pt x="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775476" y="2668459"/>
              <a:ext cx="69260" cy="30672"/>
            </a:xfrm>
            <a:custGeom>
              <a:rect b="b" l="l" r="r" t="t"/>
              <a:pathLst>
                <a:path extrusionOk="0" h="1170" w="2642">
                  <a:moveTo>
                    <a:pt x="996" y="0"/>
                  </a:moveTo>
                  <a:cubicBezTo>
                    <a:pt x="938" y="0"/>
                    <a:pt x="881" y="29"/>
                    <a:pt x="837" y="73"/>
                  </a:cubicBezTo>
                  <a:lnTo>
                    <a:pt x="145" y="794"/>
                  </a:lnTo>
                  <a:cubicBezTo>
                    <a:pt x="0" y="939"/>
                    <a:pt x="101" y="1170"/>
                    <a:pt x="303" y="1170"/>
                  </a:cubicBezTo>
                  <a:cubicBezTo>
                    <a:pt x="361" y="1170"/>
                    <a:pt x="419" y="1141"/>
                    <a:pt x="448" y="1098"/>
                  </a:cubicBezTo>
                  <a:lnTo>
                    <a:pt x="1083" y="448"/>
                  </a:lnTo>
                  <a:lnTo>
                    <a:pt x="2339" y="462"/>
                  </a:lnTo>
                  <a:cubicBezTo>
                    <a:pt x="2642" y="462"/>
                    <a:pt x="2642" y="15"/>
                    <a:pt x="2339" y="15"/>
                  </a:cubicBezTo>
                  <a:lnTo>
                    <a:pt x="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860229" y="2618126"/>
              <a:ext cx="68893" cy="30672"/>
            </a:xfrm>
            <a:custGeom>
              <a:rect b="b" l="l" r="r" t="t"/>
              <a:pathLst>
                <a:path extrusionOk="0" h="1170" w="2628">
                  <a:moveTo>
                    <a:pt x="1646" y="1"/>
                  </a:moveTo>
                  <a:lnTo>
                    <a:pt x="304" y="15"/>
                  </a:lnTo>
                  <a:cubicBezTo>
                    <a:pt x="1" y="15"/>
                    <a:pt x="1" y="462"/>
                    <a:pt x="304" y="462"/>
                  </a:cubicBezTo>
                  <a:lnTo>
                    <a:pt x="1545" y="448"/>
                  </a:lnTo>
                  <a:lnTo>
                    <a:pt x="2180" y="1112"/>
                  </a:lnTo>
                  <a:cubicBezTo>
                    <a:pt x="2224" y="1155"/>
                    <a:pt x="2282" y="1170"/>
                    <a:pt x="2339" y="1170"/>
                  </a:cubicBezTo>
                  <a:cubicBezTo>
                    <a:pt x="2541" y="1170"/>
                    <a:pt x="2628" y="939"/>
                    <a:pt x="2498" y="794"/>
                  </a:cubicBezTo>
                  <a:lnTo>
                    <a:pt x="1805" y="73"/>
                  </a:lnTo>
                  <a:cubicBezTo>
                    <a:pt x="1762" y="29"/>
                    <a:pt x="1704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860229" y="2643476"/>
              <a:ext cx="68893" cy="30672"/>
            </a:xfrm>
            <a:custGeom>
              <a:rect b="b" l="l" r="r" t="t"/>
              <a:pathLst>
                <a:path extrusionOk="0" h="1170" w="2628">
                  <a:moveTo>
                    <a:pt x="1646" y="1"/>
                  </a:moveTo>
                  <a:lnTo>
                    <a:pt x="304" y="15"/>
                  </a:lnTo>
                  <a:cubicBezTo>
                    <a:pt x="1" y="15"/>
                    <a:pt x="1" y="448"/>
                    <a:pt x="304" y="448"/>
                  </a:cubicBezTo>
                  <a:lnTo>
                    <a:pt x="1545" y="448"/>
                  </a:lnTo>
                  <a:lnTo>
                    <a:pt x="2180" y="1098"/>
                  </a:lnTo>
                  <a:cubicBezTo>
                    <a:pt x="2224" y="1141"/>
                    <a:pt x="2282" y="1170"/>
                    <a:pt x="2339" y="1170"/>
                  </a:cubicBezTo>
                  <a:cubicBezTo>
                    <a:pt x="2541" y="1170"/>
                    <a:pt x="2628" y="925"/>
                    <a:pt x="2498" y="795"/>
                  </a:cubicBezTo>
                  <a:lnTo>
                    <a:pt x="1805" y="73"/>
                  </a:lnTo>
                  <a:cubicBezTo>
                    <a:pt x="1762" y="15"/>
                    <a:pt x="1704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860229" y="2668354"/>
              <a:ext cx="68893" cy="30776"/>
            </a:xfrm>
            <a:custGeom>
              <a:rect b="b" l="l" r="r" t="t"/>
              <a:pathLst>
                <a:path extrusionOk="0" h="1174" w="2628">
                  <a:moveTo>
                    <a:pt x="1677" y="1"/>
                  </a:moveTo>
                  <a:cubicBezTo>
                    <a:pt x="1667" y="1"/>
                    <a:pt x="1657" y="2"/>
                    <a:pt x="1646" y="4"/>
                  </a:cubicBezTo>
                  <a:lnTo>
                    <a:pt x="304" y="19"/>
                  </a:lnTo>
                  <a:cubicBezTo>
                    <a:pt x="1" y="19"/>
                    <a:pt x="1" y="466"/>
                    <a:pt x="304" y="466"/>
                  </a:cubicBezTo>
                  <a:lnTo>
                    <a:pt x="1545" y="452"/>
                  </a:lnTo>
                  <a:lnTo>
                    <a:pt x="2180" y="1102"/>
                  </a:lnTo>
                  <a:cubicBezTo>
                    <a:pt x="2224" y="1145"/>
                    <a:pt x="2282" y="1174"/>
                    <a:pt x="2339" y="1174"/>
                  </a:cubicBezTo>
                  <a:lnTo>
                    <a:pt x="2339" y="1159"/>
                  </a:lnTo>
                  <a:cubicBezTo>
                    <a:pt x="2527" y="1159"/>
                    <a:pt x="2628" y="928"/>
                    <a:pt x="2498" y="784"/>
                  </a:cubicBezTo>
                  <a:lnTo>
                    <a:pt x="1805" y="62"/>
                  </a:lnTo>
                  <a:cubicBezTo>
                    <a:pt x="1770" y="27"/>
                    <a:pt x="1724" y="1"/>
                    <a:pt x="1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825049" y="2584440"/>
              <a:ext cx="54894" cy="33712"/>
            </a:xfrm>
            <a:custGeom>
              <a:rect b="b" l="l" r="r" t="t"/>
              <a:pathLst>
                <a:path extrusionOk="0" h="1286" w="2094">
                  <a:moveTo>
                    <a:pt x="1054" y="1"/>
                  </a:moveTo>
                  <a:cubicBezTo>
                    <a:pt x="477" y="1"/>
                    <a:pt x="0" y="477"/>
                    <a:pt x="0" y="1055"/>
                  </a:cubicBezTo>
                  <a:cubicBezTo>
                    <a:pt x="0" y="1184"/>
                    <a:pt x="101" y="1286"/>
                    <a:pt x="231" y="1286"/>
                  </a:cubicBezTo>
                  <a:lnTo>
                    <a:pt x="1877" y="1286"/>
                  </a:lnTo>
                  <a:cubicBezTo>
                    <a:pt x="1992" y="1286"/>
                    <a:pt x="2093" y="1184"/>
                    <a:pt x="2093" y="1069"/>
                  </a:cubicBezTo>
                  <a:lnTo>
                    <a:pt x="2093" y="1055"/>
                  </a:lnTo>
                  <a:cubicBezTo>
                    <a:pt x="2093" y="477"/>
                    <a:pt x="1617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809897" y="2606775"/>
              <a:ext cx="85173" cy="95763"/>
            </a:xfrm>
            <a:custGeom>
              <a:rect b="b" l="l" r="r" t="t"/>
              <a:pathLst>
                <a:path extrusionOk="0" h="3653" w="3249">
                  <a:moveTo>
                    <a:pt x="766" y="0"/>
                  </a:moveTo>
                  <a:cubicBezTo>
                    <a:pt x="362" y="0"/>
                    <a:pt x="44" y="318"/>
                    <a:pt x="44" y="722"/>
                  </a:cubicBezTo>
                  <a:lnTo>
                    <a:pt x="44" y="2007"/>
                  </a:lnTo>
                  <a:cubicBezTo>
                    <a:pt x="1" y="2902"/>
                    <a:pt x="723" y="3653"/>
                    <a:pt x="1632" y="3653"/>
                  </a:cubicBezTo>
                  <a:cubicBezTo>
                    <a:pt x="2527" y="3653"/>
                    <a:pt x="3249" y="2902"/>
                    <a:pt x="3220" y="2007"/>
                  </a:cubicBezTo>
                  <a:lnTo>
                    <a:pt x="3220" y="722"/>
                  </a:lnTo>
                  <a:cubicBezTo>
                    <a:pt x="3220" y="318"/>
                    <a:pt x="2902" y="0"/>
                    <a:pt x="249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653996" y="2737326"/>
              <a:ext cx="396607" cy="51486"/>
            </a:xfrm>
            <a:custGeom>
              <a:rect b="b" l="l" r="r" t="t"/>
              <a:pathLst>
                <a:path extrusionOk="0" h="1964" w="15129">
                  <a:moveTo>
                    <a:pt x="217" y="1"/>
                  </a:moveTo>
                  <a:cubicBezTo>
                    <a:pt x="101" y="1"/>
                    <a:pt x="0" y="102"/>
                    <a:pt x="0" y="217"/>
                  </a:cubicBezTo>
                  <a:lnTo>
                    <a:pt x="0" y="708"/>
                  </a:lnTo>
                  <a:cubicBezTo>
                    <a:pt x="0" y="1401"/>
                    <a:pt x="563" y="1964"/>
                    <a:pt x="1271" y="1964"/>
                  </a:cubicBezTo>
                  <a:lnTo>
                    <a:pt x="13858" y="1964"/>
                  </a:lnTo>
                  <a:cubicBezTo>
                    <a:pt x="14551" y="1964"/>
                    <a:pt x="15114" y="1401"/>
                    <a:pt x="15114" y="708"/>
                  </a:cubicBezTo>
                  <a:lnTo>
                    <a:pt x="15114" y="217"/>
                  </a:lnTo>
                  <a:cubicBezTo>
                    <a:pt x="15129" y="102"/>
                    <a:pt x="15028" y="15"/>
                    <a:pt x="14927" y="1"/>
                  </a:cubicBezTo>
                  <a:lnTo>
                    <a:pt x="9326" y="1"/>
                  </a:lnTo>
                  <a:cubicBezTo>
                    <a:pt x="9282" y="1"/>
                    <a:pt x="9239" y="15"/>
                    <a:pt x="9196" y="44"/>
                  </a:cubicBezTo>
                  <a:lnTo>
                    <a:pt x="8950" y="217"/>
                  </a:lnTo>
                  <a:lnTo>
                    <a:pt x="6208" y="217"/>
                  </a:lnTo>
                  <a:lnTo>
                    <a:pt x="5977" y="44"/>
                  </a:lnTo>
                  <a:cubicBezTo>
                    <a:pt x="5933" y="15"/>
                    <a:pt x="5890" y="1"/>
                    <a:pt x="5847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4"/>
          <p:cNvGrpSpPr/>
          <p:nvPr/>
        </p:nvGrpSpPr>
        <p:grpSpPr>
          <a:xfrm>
            <a:off x="5048419" y="1804083"/>
            <a:ext cx="1087461" cy="974100"/>
            <a:chOff x="6077094" y="1599120"/>
            <a:chExt cx="1087461" cy="974100"/>
          </a:xfrm>
        </p:grpSpPr>
        <p:grpSp>
          <p:nvGrpSpPr>
            <p:cNvPr id="305" name="Google Shape;305;p4"/>
            <p:cNvGrpSpPr/>
            <p:nvPr/>
          </p:nvGrpSpPr>
          <p:grpSpPr>
            <a:xfrm rot="830994">
              <a:off x="6124787" y="1826692"/>
              <a:ext cx="992075" cy="518967"/>
              <a:chOff x="3096335" y="1844024"/>
              <a:chExt cx="1039309" cy="543676"/>
            </a:xfrm>
          </p:grpSpPr>
          <p:sp>
            <p:nvSpPr>
              <p:cNvPr id="306" name="Google Shape;306;p4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" name="Google Shape;333;p4"/>
            <p:cNvSpPr/>
            <p:nvPr/>
          </p:nvSpPr>
          <p:spPr>
            <a:xfrm>
              <a:off x="6133776" y="1599120"/>
              <a:ext cx="974100" cy="974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4"/>
          <p:cNvSpPr txBox="1"/>
          <p:nvPr>
            <p:ph idx="3" type="subTitle"/>
          </p:nvPr>
        </p:nvSpPr>
        <p:spPr>
          <a:xfrm>
            <a:off x="5020349" y="2778175"/>
            <a:ext cx="1143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Service</a:t>
            </a:r>
            <a:endParaRPr/>
          </a:p>
        </p:txBody>
      </p:sp>
      <p:sp>
        <p:nvSpPr>
          <p:cNvPr id="335" name="Google Shape;335;p4"/>
          <p:cNvSpPr txBox="1"/>
          <p:nvPr>
            <p:ph idx="4" type="subTitle"/>
          </p:nvPr>
        </p:nvSpPr>
        <p:spPr>
          <a:xfrm>
            <a:off x="4757501" y="3137925"/>
            <a:ext cx="2132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Pontual Communication between nodes</a:t>
            </a:r>
            <a:endParaRPr/>
          </a:p>
        </p:txBody>
      </p:sp>
      <p:grpSp>
        <p:nvGrpSpPr>
          <p:cNvPr id="336" name="Google Shape;336;p4"/>
          <p:cNvGrpSpPr/>
          <p:nvPr/>
        </p:nvGrpSpPr>
        <p:grpSpPr>
          <a:xfrm>
            <a:off x="7449888" y="1804083"/>
            <a:ext cx="974100" cy="974100"/>
            <a:chOff x="6999013" y="1383783"/>
            <a:chExt cx="974100" cy="974100"/>
          </a:xfrm>
        </p:grpSpPr>
        <p:grpSp>
          <p:nvGrpSpPr>
            <p:cNvPr id="337" name="Google Shape;337;p4"/>
            <p:cNvGrpSpPr/>
            <p:nvPr/>
          </p:nvGrpSpPr>
          <p:grpSpPr>
            <a:xfrm flipH="1">
              <a:off x="7179414" y="1663797"/>
              <a:ext cx="613334" cy="414068"/>
              <a:chOff x="2573671" y="2159869"/>
              <a:chExt cx="779529" cy="526269"/>
            </a:xfrm>
          </p:grpSpPr>
          <p:sp>
            <p:nvSpPr>
              <p:cNvPr id="338" name="Google Shape;338;p4"/>
              <p:cNvSpPr/>
              <p:nvPr/>
            </p:nvSpPr>
            <p:spPr>
              <a:xfrm>
                <a:off x="2573671" y="2159869"/>
                <a:ext cx="779529" cy="526269"/>
              </a:xfrm>
              <a:custGeom>
                <a:rect b="b" l="l" r="r" t="t"/>
                <a:pathLst>
                  <a:path extrusionOk="0" h="23984" w="35526">
                    <a:moveTo>
                      <a:pt x="0" y="0"/>
                    </a:moveTo>
                    <a:lnTo>
                      <a:pt x="0" y="23984"/>
                    </a:lnTo>
                    <a:lnTo>
                      <a:pt x="35526" y="23984"/>
                    </a:lnTo>
                    <a:lnTo>
                      <a:pt x="35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2588307" y="2200112"/>
                <a:ext cx="748788" cy="468472"/>
              </a:xfrm>
              <a:custGeom>
                <a:rect b="b" l="l" r="r" t="t"/>
                <a:pathLst>
                  <a:path extrusionOk="0" h="21350" w="34125">
                    <a:moveTo>
                      <a:pt x="1" y="1"/>
                    </a:moveTo>
                    <a:lnTo>
                      <a:pt x="1" y="21349"/>
                    </a:lnTo>
                    <a:lnTo>
                      <a:pt x="34125" y="21349"/>
                    </a:lnTo>
                    <a:lnTo>
                      <a:pt x="34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2621967" y="2272588"/>
                <a:ext cx="616321" cy="13912"/>
              </a:xfrm>
              <a:custGeom>
                <a:rect b="b" l="l" r="r" t="t"/>
                <a:pathLst>
                  <a:path extrusionOk="0" h="634" w="28088">
                    <a:moveTo>
                      <a:pt x="1" y="0"/>
                    </a:moveTo>
                    <a:lnTo>
                      <a:pt x="1" y="634"/>
                    </a:lnTo>
                    <a:lnTo>
                      <a:pt x="28088" y="634"/>
                    </a:lnTo>
                    <a:lnTo>
                      <a:pt x="28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2621967" y="2311360"/>
                <a:ext cx="524843" cy="13933"/>
              </a:xfrm>
              <a:custGeom>
                <a:rect b="b" l="l" r="r" t="t"/>
                <a:pathLst>
                  <a:path extrusionOk="0" h="635" w="23919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2621967" y="2350155"/>
                <a:ext cx="616321" cy="13933"/>
              </a:xfrm>
              <a:custGeom>
                <a:rect b="b" l="l" r="r" t="t"/>
                <a:pathLst>
                  <a:path extrusionOk="0" h="635" w="28088">
                    <a:moveTo>
                      <a:pt x="1" y="1"/>
                    </a:moveTo>
                    <a:lnTo>
                      <a:pt x="1" y="635"/>
                    </a:lnTo>
                    <a:lnTo>
                      <a:pt x="28088" y="635"/>
                    </a:lnTo>
                    <a:lnTo>
                      <a:pt x="280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2621967" y="2388949"/>
                <a:ext cx="524843" cy="13933"/>
              </a:xfrm>
              <a:custGeom>
                <a:rect b="b" l="l" r="r" t="t"/>
                <a:pathLst>
                  <a:path extrusionOk="0" h="635" w="23919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2621967" y="2428489"/>
                <a:ext cx="66639" cy="13187"/>
              </a:xfrm>
              <a:custGeom>
                <a:rect b="b" l="l" r="r" t="t"/>
                <a:pathLst>
                  <a:path extrusionOk="0" h="601" w="3037">
                    <a:moveTo>
                      <a:pt x="1" y="0"/>
                    </a:moveTo>
                    <a:lnTo>
                      <a:pt x="1" y="601"/>
                    </a:lnTo>
                    <a:lnTo>
                      <a:pt x="3036" y="601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2621967" y="2467284"/>
                <a:ext cx="341842" cy="13187"/>
              </a:xfrm>
              <a:custGeom>
                <a:rect b="b" l="l" r="r" t="t"/>
                <a:pathLst>
                  <a:path extrusionOk="0" h="601" w="15579">
                    <a:moveTo>
                      <a:pt x="1" y="0"/>
                    </a:moveTo>
                    <a:lnTo>
                      <a:pt x="1" y="600"/>
                    </a:lnTo>
                    <a:lnTo>
                      <a:pt x="15579" y="600"/>
                    </a:lnTo>
                    <a:lnTo>
                      <a:pt x="15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21967" y="2506056"/>
                <a:ext cx="524843" cy="13933"/>
              </a:xfrm>
              <a:custGeom>
                <a:rect b="b" l="l" r="r" t="t"/>
                <a:pathLst>
                  <a:path extrusionOk="0" h="635" w="23919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2621967" y="2544850"/>
                <a:ext cx="66639" cy="13933"/>
              </a:xfrm>
              <a:custGeom>
                <a:rect b="b" l="l" r="r" t="t"/>
                <a:pathLst>
                  <a:path extrusionOk="0" h="635" w="3037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2621967" y="2583645"/>
                <a:ext cx="66639" cy="13933"/>
              </a:xfrm>
              <a:custGeom>
                <a:rect b="b" l="l" r="r" t="t"/>
                <a:pathLst>
                  <a:path extrusionOk="0" h="635" w="3037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4"/>
            <p:cNvSpPr/>
            <p:nvPr/>
          </p:nvSpPr>
          <p:spPr>
            <a:xfrm>
              <a:off x="6999013" y="1383783"/>
              <a:ext cx="974100" cy="974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"/>
          <p:cNvSpPr txBox="1"/>
          <p:nvPr>
            <p:ph idx="3" type="subTitle"/>
          </p:nvPr>
        </p:nvSpPr>
        <p:spPr>
          <a:xfrm>
            <a:off x="7222932" y="2803350"/>
            <a:ext cx="1427459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Messages</a:t>
            </a:r>
            <a:endParaRPr/>
          </a:p>
        </p:txBody>
      </p:sp>
      <p:sp>
        <p:nvSpPr>
          <p:cNvPr id="351" name="Google Shape;351;p4"/>
          <p:cNvSpPr txBox="1"/>
          <p:nvPr>
            <p:ph idx="4" type="subTitle"/>
          </p:nvPr>
        </p:nvSpPr>
        <p:spPr>
          <a:xfrm>
            <a:off x="7005093" y="3153085"/>
            <a:ext cx="21321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Data structure to communicate between nodes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Node &amp; Package</a:t>
            </a:r>
            <a:endParaRPr/>
          </a:p>
        </p:txBody>
      </p:sp>
      <p:pic>
        <p:nvPicPr>
          <p:cNvPr id="357" name="Google Shape;357;p5"/>
          <p:cNvPicPr preferRelativeResize="0"/>
          <p:nvPr/>
        </p:nvPicPr>
        <p:blipFill rotWithShape="1">
          <a:blip r:embed="rId3">
            <a:alphaModFix/>
          </a:blip>
          <a:srcRect b="0" l="0" r="8658" t="0"/>
          <a:stretch/>
        </p:blipFill>
        <p:spPr>
          <a:xfrm>
            <a:off x="1346775" y="1068150"/>
            <a:ext cx="6237975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Topic</a:t>
            </a:r>
            <a:endParaRPr/>
          </a:p>
        </p:txBody>
      </p:sp>
      <p:pic>
        <p:nvPicPr>
          <p:cNvPr id="363" name="Google Shape;363;p6"/>
          <p:cNvPicPr preferRelativeResize="0"/>
          <p:nvPr/>
        </p:nvPicPr>
        <p:blipFill rotWithShape="1">
          <a:blip r:embed="rId3">
            <a:alphaModFix/>
          </a:blip>
          <a:srcRect b="0" l="0" r="7696" t="0"/>
          <a:stretch/>
        </p:blipFill>
        <p:spPr>
          <a:xfrm>
            <a:off x="1036250" y="1152600"/>
            <a:ext cx="6303850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75" y="1000200"/>
            <a:ext cx="3955692" cy="41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Messages</a:t>
            </a:r>
            <a:endParaRPr/>
          </a:p>
        </p:txBody>
      </p:sp>
      <p:pic>
        <p:nvPicPr>
          <p:cNvPr id="370" name="Google Shape;3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874" y="1695763"/>
            <a:ext cx="3797225" cy="275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Service</a:t>
            </a:r>
            <a:endParaRPr/>
          </a:p>
        </p:txBody>
      </p:sp>
      <p:pic>
        <p:nvPicPr>
          <p:cNvPr id="376" name="Google Shape;376;p8"/>
          <p:cNvPicPr preferRelativeResize="0"/>
          <p:nvPr/>
        </p:nvPicPr>
        <p:blipFill rotWithShape="1">
          <a:blip r:embed="rId3">
            <a:alphaModFix/>
          </a:blip>
          <a:srcRect b="0" l="0" r="7808" t="0"/>
          <a:stretch/>
        </p:blipFill>
        <p:spPr>
          <a:xfrm>
            <a:off x="950825" y="1075825"/>
            <a:ext cx="6296149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/>
              <a:t>Action</a:t>
            </a:r>
            <a:endParaRPr/>
          </a:p>
        </p:txBody>
      </p:sp>
      <p:pic>
        <p:nvPicPr>
          <p:cNvPr id="382" name="Google Shape;3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050" y="1153675"/>
            <a:ext cx="6610925" cy="37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